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Masters/slideMaster19.xml" ContentType="application/vnd.openxmlformats-officedocument.presentationml.slideMaster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Masters/slideMaster26.xml" ContentType="application/vnd.openxmlformats-officedocument.presentationml.slideMaster+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theme/theme18.xml" ContentType="application/vnd.openxmlformats-officedocument.theme+xml"/>
  <Override PartName="/ppt/slideLayouts/slideLayout24.xml" ContentType="application/vnd.openxmlformats-officedocument.presentationml.slideLayout+xml"/>
  <Override PartName="/ppt/theme/theme29.xml" ContentType="application/vnd.openxmlformats-officedocument.theme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22.xml" ContentType="application/vnd.openxmlformats-officedocument.presentationml.slideMaster+xml"/>
  <Override PartName="/ppt/theme/theme14.xml" ContentType="application/vnd.openxmlformats-officedocument.theme+xml"/>
  <Override PartName="/ppt/theme/theme25.xml" ContentType="application/vnd.openxmlformats-officedocument.theme+xml"/>
  <Override PartName="/ppt/theme/theme21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theme/theme10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theme/theme4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Masters/slideMaster29.xml" ContentType="application/vnd.openxmlformats-officedocument.presentationml.slideMaster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Masters/slideMaster18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19.xml" ContentType="application/vnd.openxmlformats-officedocument.theme+xml"/>
  <Override PartName="/ppt/slideLayouts/slideLayout23.xml" ContentType="application/vnd.openxmlformats-officedocument.presentationml.slideLayout+xml"/>
  <Override PartName="/ppt/theme/theme28.xml" ContentType="application/vnd.openxmlformats-officedocument.theme+xml"/>
  <Override PartName="/docProps/app.xml" ContentType="application/vnd.openxmlformats-officedocument.extended-properties+xml"/>
  <Override PartName="/ppt/slideMasters/slideMaster14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17.xml" ContentType="application/vnd.openxmlformats-officedocument.theme+xml"/>
  <Override PartName="/ppt/slideLayouts/slideLayout21.xml" ContentType="application/vnd.openxmlformats-officedocument.presentationml.slideLayout+xml"/>
  <Override PartName="/ppt/theme/theme26.xml" ContentType="application/vnd.openxmlformats-officedocument.theme+xml"/>
  <Override PartName="/ppt/slideLayouts/slideLayout3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theme/theme24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theme/theme22.xml" ContentType="application/vnd.openxmlformats-officedocument.theme+xml"/>
  <Override PartName="/ppt/theme/theme31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theme/theme7.xml" ContentType="application/vnd.openxmlformats-officedocument.theme+xml"/>
  <Override PartName="/ppt/theme/theme11.xml" ContentType="application/vnd.openxmlformats-officedocument.theme+xml"/>
  <Override PartName="/ppt/theme/theme20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Masters/slideMaster28.xml" ContentType="application/vnd.openxmlformats-officedocument.presentationml.slideMaster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Masters/slideMaster24.xml" ContentType="application/vnd.openxmlformats-officedocument.presentationml.slideMaster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6.xml" ContentType="application/vnd.openxmlformats-officedocument.theme+xml"/>
  <Override PartName="/ppt/theme/theme27.xml" ContentType="application/vnd.openxmlformats-officedocument.theme+xml"/>
  <Override PartName="/ppt/slideMasters/slideMaster13.xml" ContentType="application/vnd.openxmlformats-officedocument.presentationml.slideMaster+xml"/>
  <Override PartName="/ppt/slideMasters/slideMaster31.xml" ContentType="application/vnd.openxmlformats-officedocument.presentationml.slideMaster+xml"/>
  <Override PartName="/ppt/theme/theme23.xml" ContentType="application/vnd.openxmlformats-officedocument.theme+xml"/>
  <Override PartName="/ppt/slideMasters/slideMaster6.xml" ContentType="application/vnd.openxmlformats-officedocument.presentationml.slideMaster+xml"/>
  <Override PartName="/ppt/slideMasters/slideMaster20.xml" ContentType="application/vnd.openxmlformats-officedocument.presentationml.slideMaster+xml"/>
  <Override PartName="/ppt/theme/theme8.xml" ContentType="application/vnd.openxmlformats-officedocument.theme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heme/theme30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8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82" r:id="rId17"/>
    <p:sldMasterId id="2147483684" r:id="rId18"/>
    <p:sldMasterId id="2147483686" r:id="rId19"/>
    <p:sldMasterId id="2147483688" r:id="rId20"/>
    <p:sldMasterId id="2147483690" r:id="rId21"/>
    <p:sldMasterId id="2147483692" r:id="rId22"/>
    <p:sldMasterId id="2147483694" r:id="rId23"/>
    <p:sldMasterId id="2147483696" r:id="rId24"/>
    <p:sldMasterId id="2147483708" r:id="rId25"/>
    <p:sldMasterId id="2147483710" r:id="rId26"/>
    <p:sldMasterId id="2147483712" r:id="rId27"/>
    <p:sldMasterId id="2147483714" r:id="rId28"/>
    <p:sldMasterId id="2147483716" r:id="rId29"/>
    <p:sldMasterId id="2147483718" r:id="rId30"/>
    <p:sldMasterId id="2147483720" r:id="rId31"/>
  </p:sldMasterIdLst>
  <p:sldIdLst>
    <p:sldId id="264" r:id="rId32"/>
    <p:sldId id="265" r:id="rId33"/>
    <p:sldId id="266" r:id="rId34"/>
    <p:sldId id="267" r:id="rId35"/>
    <p:sldId id="268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3" r:id="rId49"/>
    <p:sldId id="284" r:id="rId50"/>
    <p:sldId id="285" r:id="rId51"/>
    <p:sldId id="286" r:id="rId52"/>
    <p:sldId id="307" r:id="rId53"/>
    <p:sldId id="287" r:id="rId54"/>
    <p:sldId id="288" r:id="rId55"/>
    <p:sldId id="289" r:id="rId56"/>
    <p:sldId id="291" r:id="rId57"/>
    <p:sldId id="292" r:id="rId58"/>
    <p:sldId id="293" r:id="rId59"/>
    <p:sldId id="294" r:id="rId60"/>
    <p:sldId id="295" r:id="rId61"/>
    <p:sldId id="296" r:id="rId62"/>
    <p:sldId id="297" r:id="rId63"/>
    <p:sldId id="298" r:id="rId64"/>
    <p:sldId id="299" r:id="rId65"/>
    <p:sldId id="300" r:id="rId66"/>
    <p:sldId id="301" r:id="rId67"/>
    <p:sldId id="302" r:id="rId68"/>
    <p:sldId id="303" r:id="rId69"/>
    <p:sldId id="304" r:id="rId70"/>
    <p:sldId id="305" r:id="rId71"/>
    <p:sldId id="306" r:id="rId72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86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176" autoAdjust="0"/>
    <p:restoredTop sz="94737" autoAdjust="0"/>
  </p:normalViewPr>
  <p:slideViewPr>
    <p:cSldViewPr snapToGrid="0" showGuides="1">
      <p:cViewPr varScale="1">
        <p:scale>
          <a:sx n="90" d="100"/>
          <a:sy n="90" d="100"/>
        </p:scale>
        <p:origin x="-732" y="-102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-7661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3.xml"/><Relationship Id="rId42" Type="http://schemas.openxmlformats.org/officeDocument/2006/relationships/slide" Target="slides/slide11.xml"/><Relationship Id="rId47" Type="http://schemas.openxmlformats.org/officeDocument/2006/relationships/slide" Target="slides/slide16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63" Type="http://schemas.openxmlformats.org/officeDocument/2006/relationships/slide" Target="slides/slide32.xml"/><Relationship Id="rId68" Type="http://schemas.openxmlformats.org/officeDocument/2006/relationships/slide" Target="slides/slide37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1.xml"/><Relationship Id="rId37" Type="http://schemas.openxmlformats.org/officeDocument/2006/relationships/slide" Target="slides/slide6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53" Type="http://schemas.openxmlformats.org/officeDocument/2006/relationships/slide" Target="slides/slide22.xml"/><Relationship Id="rId58" Type="http://schemas.openxmlformats.org/officeDocument/2006/relationships/slide" Target="slides/slide27.xml"/><Relationship Id="rId66" Type="http://schemas.openxmlformats.org/officeDocument/2006/relationships/slide" Target="slides/slide35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5.xml"/><Relationship Id="rId49" Type="http://schemas.openxmlformats.org/officeDocument/2006/relationships/slide" Target="slides/slide18.xml"/><Relationship Id="rId57" Type="http://schemas.openxmlformats.org/officeDocument/2006/relationships/slide" Target="slides/slide26.xml"/><Relationship Id="rId61" Type="http://schemas.openxmlformats.org/officeDocument/2006/relationships/slide" Target="slides/slide30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3.xml"/><Relationship Id="rId52" Type="http://schemas.openxmlformats.org/officeDocument/2006/relationships/slide" Target="slides/slide21.xml"/><Relationship Id="rId60" Type="http://schemas.openxmlformats.org/officeDocument/2006/relationships/slide" Target="slides/slide29.xml"/><Relationship Id="rId65" Type="http://schemas.openxmlformats.org/officeDocument/2006/relationships/slide" Target="slides/slide34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43" Type="http://schemas.openxmlformats.org/officeDocument/2006/relationships/slide" Target="slides/slide12.xml"/><Relationship Id="rId48" Type="http://schemas.openxmlformats.org/officeDocument/2006/relationships/slide" Target="slides/slide17.xml"/><Relationship Id="rId56" Type="http://schemas.openxmlformats.org/officeDocument/2006/relationships/slide" Target="slides/slide25.xml"/><Relationship Id="rId64" Type="http://schemas.openxmlformats.org/officeDocument/2006/relationships/slide" Target="slides/slide33.xml"/><Relationship Id="rId69" Type="http://schemas.openxmlformats.org/officeDocument/2006/relationships/slide" Target="slides/slide3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2.xml"/><Relationship Id="rId38" Type="http://schemas.openxmlformats.org/officeDocument/2006/relationships/slide" Target="slides/slide7.xml"/><Relationship Id="rId46" Type="http://schemas.openxmlformats.org/officeDocument/2006/relationships/slide" Target="slides/slide15.xml"/><Relationship Id="rId59" Type="http://schemas.openxmlformats.org/officeDocument/2006/relationships/slide" Target="slides/slide28.xml"/><Relationship Id="rId67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54" Type="http://schemas.openxmlformats.org/officeDocument/2006/relationships/slide" Target="slides/slide23.xml"/><Relationship Id="rId62" Type="http://schemas.openxmlformats.org/officeDocument/2006/relationships/slide" Target="slides/slide31.xml"/><Relationship Id="rId70" Type="http://schemas.openxmlformats.org/officeDocument/2006/relationships/slide" Target="slides/slide3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276DA4C-027F-41B9-86B1-C0C18CC1847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392FF0E-E771-4D2A-BE59-63B145553FB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14850DD-0B42-4A55-A2DE-BBB504BEDE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F194FF4-56FE-4316-BB88-867A86854FA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3A862FB4-634B-41D1-AC96-7266869D1ED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kdörtgen 5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Dikdörtgen 6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B21EED5-7EE4-415A-9C41-4DC2E32F69E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2" name="Yuvarlatılmış Dikdörtgen 6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Yuvarlatılmış Dikdörtgen 6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Serbest Form 6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Dikdörtgen 6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64AE8052-FEAB-4E5D-9D19-81194D7454C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Yuvarlatılmış Dikdörtgen 7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2" name="Yuvarlatılmış Dikdörtgen 7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3" name="Serbest Form 7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ikdörtgen 7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1" name="Dikdörtgen 8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4AD5DFE7-9B86-45A9-8586-12E1F575409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Yuvarlatılmış Dikdörtgen 8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Yuvarlatılmış Dikdörtgen 8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Serbest Form 8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ikdörtgen 8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65582C-87B6-4D45-BB29-CDCDB7E7E68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Yuvarlatılmış Dikdörtgen 8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Serbest Form 9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ikdörtgen 9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Dikdörtgen 9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32BEB41-A7A5-4200-8B9B-21931A35D18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Yuvarlatılmış Dikdörtgen 9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Serbest Form 9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ikdörtgen 10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6" name="Dikdörtgen 10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1BCCEC2-E7B1-40EF-B4B3-47DF5B849E2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Yuvarlatılmış Dikdörtgen 10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8" name="Yuvarlatılmış Dikdörtgen 10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9" name="Serbest Form 10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Dikdörtgen 11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9" name="Dikdörtgen 11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08D23C4-6E58-4C7F-8561-0926751A6EA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0" name="Yuvarlatılmış Dikdörtgen 11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Yuvarlatılmış Dikdörtgen 12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Serbest Form 12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ikdörtgen 13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47B107B-8EBE-47AC-8E78-6E6B4DB5A3B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3" name="Yuvarlatılmış Dikdörtgen 13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4" name="Yuvarlatılmış Dikdörtgen 13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5" name="Serbest Form 13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kdörtgen 14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3" name="Dikdörtgen 14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8DC676A-794E-4A4F-8487-D6CF9E1A257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4" name="Yuvarlatılmış Dikdörtgen 14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5" name="Yuvarlatılmış Dikdörtgen 14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6" name="Serbest Form 14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kdörtgen 15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Dikdörtgen 15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DCE2230-FC96-4BE1-B76A-F77A627EF2F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Yuvarlatılmış Dikdörtgen 15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Yuvarlatılmış Dikdörtgen 15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Serbest Form 16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kdörtgen 16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3" name="Dikdörtgen 16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AE8AB8B-858C-40FB-B7C6-A0E73A259C1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Yuvarlatılmış Dikdörtgen 16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Serbest Form 16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Dikdörtgen 16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0" name="Dikdörtgen 16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CD7EBBF-E63B-42B7-98F2-E1119075643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1" name="Yuvarlatılmış Dikdörtgen 17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2" name="Yuvarlatılmış Dikdörtgen 17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3" name="Serbest Form 17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ikdörtgen 17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9" name="Dikdörtgen 17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C5DAC17-5486-44CB-B296-310C4F693B4D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0" name="Yuvarlatılmış Dikdörtgen 17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1" name="Yuvarlatılmış Dikdörtgen 18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2" name="Serbest Form 18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ikdörtgen 18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8" name="Dikdörtgen 18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3C9E61B-FA9B-42BE-831F-D84B5357952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9" name="Yuvarlatılmış Dikdörtgen 18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0" name="Yuvarlatılmış Dikdörtgen 18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1" name="Serbest Form 19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Dikdörtgen 19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9" name="Dikdörtgen 19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9C470CF-754F-49D6-85DF-DA65E3F9153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0" name="Yuvarlatılmış Dikdörtgen 19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1" name="Yuvarlatılmış Dikdörtgen 20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2" name="Serbest Form 20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Dikdörtgen 20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6" name="Dikdörtgen 20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1DED7E2-7B3B-4B77-A45C-CF69C482102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7" name="Yuvarlatılmış Dikdörtgen 20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8" name="Yuvarlatılmış Dikdörtgen 20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Serbest Form 20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Dikdörtgen 20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1" name="Dikdörtgen 21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A65CD2D-00B2-4291-B57E-FB107B4EE67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2" name="Yuvarlatılmış Dikdörtgen 21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3" name="Yuvarlatılmış Dikdörtgen 21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4" name="Serbest Form 21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Dikdörtgen 222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4" name="Dikdörtgen 223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C144513-EF63-4B66-8F2D-6217BA49295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5" name="Yuvarlatılmış Dikdörtgen 224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6" name="Yuvarlatılmış Dikdörtgen 225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7" name="Serbest Form 226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35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36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7281DC4-A51C-4F3A-ADB3-6F100C9DB8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37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38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39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Dikdörtgen 28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3" name="Dikdörtgen 28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D3E932D-279C-432D-BB26-D19D2C74521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4" name="Yuvarlatılmış Dikdörtgen 28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5" name="Yuvarlatılmış Dikdörtgen 28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6" name="Serbest Form 28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Dikdörtgen 29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6" name="Dikdörtgen 29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360A332-34D2-474A-A34E-E3E2049660D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7" name="Yuvarlatılmış Dikdörtgen 29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8" name="Yuvarlatılmış Dikdörtgen 29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9" name="Serbest Form 29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Dikdörtgen 305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7" name="Dikdörtgen 306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D6FC436-89AD-40E9-966B-0866D0E76A1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8" name="Yuvarlatılmış Dikdörtgen 307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9" name="Yuvarlatılmış Dikdörtgen 308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0" name="Serbest Form 309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Dikdörtgen 32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2" name="Dikdörtgen 32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4CEA6BB-FE9E-4A7F-A99E-935CCD43FEF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3" name="Yuvarlatılmış Dikdörtgen 32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4" name="Yuvarlatılmış Dikdörtgen 32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5" name="Serbest Form 32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ikdörtgen 32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1" name="Dikdörtgen 33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9DF2E75-7627-4253-BE26-0D1CECCDD7B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2" name="Yuvarlatılmış Dikdörtgen 33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3" name="Yuvarlatılmış Dikdörtgen 33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4" name="Serbest Form 33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Dikdörtgen 33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8" name="Dikdörtgen 33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B18FE4AF-D8D8-4241-AEC2-2B5D4FEA637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9" name="Yuvarlatılmış Dikdörtgen 33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0" name="Yuvarlatılmış Dikdörtgen 33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1" name="Serbest Form 34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Dikdörtgen 34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9" name="Dikdörtgen 34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51DA45C-0B80-47BC-8AAC-587BB956827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pPr>
                <a:lnSpc>
                  <a:spcPct val="100000"/>
                </a:lnSpc>
              </a:p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0" name="Yuvarlatılmış Dikdörtgen 34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1" name="Yuvarlatılmış Dikdörtgen 35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2" name="Serbest Form 35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4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1. HALKLA </a:t>
            </a:r>
            <a:r>
              <a:rPr lang="tr-TR" sz="24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İLİŞKİLER MESLEĞİ VE HALKLA İLİŞKİLER UZMANI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1.1 Bir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 Olarak Halkla İlişkiler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İnsanlık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 kadar eski olan halkla ilişkilerin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modern uygulama örnekleri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ABD’de görülmektedir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bir meslek olarak kendini kabul ettirmesi, halkla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adını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alması, eğitim kurumlarında ders olarak okutulmaya başlanması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1900’lü yılların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yarısına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gitmektedir.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901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Boston’da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ve </a:t>
            </a:r>
            <a:endParaRPr lang="tr-TR" u="none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Washington’da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1902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endParaRPr lang="tr-TR" u="none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1904 yılında </a:t>
            </a:r>
            <a:r>
              <a:rPr lang="tr-TR" u="none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Lee&amp;Parker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adlı halkla ilişkiler ajansı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izlemiştir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89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Ivy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Lee’nin 1906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yayınladığı Halkla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Bildirgesi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 yeni bir biçimde icra edileceğinin önemli işareti olarak kabul edilebilir.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4011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95693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 yılında ilk ofisini açan Edward </a:t>
            </a:r>
            <a:r>
              <a:rPr lang="tr-TR" u="none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yaptığı işi tanımlamak için basın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ajansı ve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tanıtımdan daha farklı bir sözcüğe gereksinim duymuş,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danışmanlığı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deyimini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benimsemiştir.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849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iletişime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duydukları gereksinim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kamuoyundan aldıkları eleştirilere yanıt verme çabası ise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gelişimini hızlandırmıştır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none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1915 yılında </a:t>
            </a:r>
            <a:r>
              <a:rPr lang="tr-TR" u="none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Ivy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Lee, </a:t>
            </a:r>
            <a:r>
              <a:rPr lang="tr-TR" u="none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Rockefeller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ailesi ve onların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 için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vermeye başlamıştır.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84545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halkla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uygulamaları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sektör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gerek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sektörü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gerekse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alanında 1960’lı yılların ikinci yarısında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başlar.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halkla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ajanslarının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1970’li yılların ortalarında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kurulduğu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görülmektedir.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0124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 1972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kurulan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Derneğini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Ankara, İzmir ve Bursa’da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kurulan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dernekleri izlemiştir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HİD (Halkla İlişkiler Derneği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olarak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 kurulan dernek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sonra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TÜHİD (Türkiye Halkla İlişkiler Derneği)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adını almıştır.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31959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Dünyada ve Türkiye’de hızla gelişen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meslek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eğitimi,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Türkiye’de bugün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 çok üniversitede yer bulmakta ve </a:t>
            </a:r>
            <a:r>
              <a:rPr lang="tr-TR" u="none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uluslarası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meslek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örgütlerine ilgi giderek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972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20000"/>
          </a:bodyPr>
          <a:lstStyle/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2. </a:t>
            </a:r>
            <a:r>
              <a:rPr lang="tr-TR" sz="33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3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Eğitimi ve Halkla İlişkiler Uzmanının </a:t>
            </a:r>
            <a:r>
              <a:rPr lang="tr-TR" sz="33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Nitelikleri  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33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	     2.1 Halkla ilişkilerin Uygulama alanı </a:t>
            </a:r>
            <a:r>
              <a:rPr lang="tr-TR" sz="33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tr-TR" sz="33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ile ilişkileri</a:t>
            </a: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Sergi-fuar düzenleme</a:t>
            </a: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Konuşma metni hazırlama</a:t>
            </a: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Endüstriyel ilişkileri geliştirme</a:t>
            </a: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Çalışanlarla </a:t>
            </a:r>
            <a:r>
              <a:rPr lang="tr-TR" sz="3400" u="none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 </a:t>
            </a:r>
            <a:r>
              <a:rPr lang="tr-TR" sz="34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güçlendirme</a:t>
            </a:r>
          </a:p>
          <a:p>
            <a:pPr lvl="2" algn="just">
              <a:lnSpc>
                <a:spcPct val="160000"/>
              </a:lnSpc>
            </a:pPr>
            <a:r>
              <a:rPr lang="tr-TR" sz="34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Lobi faaliyetlerini gerçekleştirmedir.  </a:t>
            </a:r>
            <a:r>
              <a:rPr lang="tr-TR" sz="32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Kısacası 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iletişimin </a:t>
            </a:r>
            <a:r>
              <a:rPr lang="tr-TR" sz="32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yönüyle 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ilgilidir.</a:t>
            </a:r>
            <a:endParaRPr lang="tr-TR" sz="32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79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Yaklaşık 85 yıl önce halkla ilişkiler eğitimini başlatan kişi olan Edward </a:t>
            </a:r>
            <a:r>
              <a:rPr lang="tr-TR" u="none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Bernays’a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danışmanı,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kitlelerin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düşüncelerini anlamalı ve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bunlardan müşterisini haberdar etmeli, aynı biçimde müşterisinin de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düşüncelerini halkın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anlamasını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sağlamalıdır.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İşletme </a:t>
            </a:r>
            <a:r>
              <a:rPr lang="tr-TR" sz="2800" b="0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Hi</a:t>
            </a:r>
            <a:r>
              <a:rPr lang="tr-TR" sz="2800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Uzmanı                 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Müşterileri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Düz Ok Bağlayıcısı 3"/>
          <p:cNvCxnSpPr/>
          <p:nvPr/>
        </p:nvCxnSpPr>
        <p:spPr>
          <a:xfrm>
            <a:off x="4401879" y="3508744"/>
            <a:ext cx="10633" cy="70174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rot="-10800000">
            <a:off x="6212959" y="3522915"/>
            <a:ext cx="10633" cy="701749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66308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uzmanının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görevinin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gazetelere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 sağlayan basın ajanından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farklı"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olduğunu belirtmekte,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kitlenin dikkatinin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çekilmesine"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9621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alanında çalışacak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kişiler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yanında,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sınavla ölçülmesi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 ama uygulamada gerekli olan </a:t>
            </a:r>
            <a:endParaRPr lang="tr-TR" u="none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Sağduyu genişliği</a:t>
            </a:r>
            <a:r>
              <a:rPr lang="tr-TR" sz="26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6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Örgütlenme, </a:t>
            </a:r>
          </a:p>
          <a:p>
            <a:pPr lvl="1" algn="just">
              <a:lnSpc>
                <a:spcPct val="150000"/>
              </a:lnSpc>
            </a:pPr>
            <a:r>
              <a:rPr lang="tr-TR" sz="26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Eleştiriye açıklık</a:t>
            </a:r>
          </a:p>
          <a:p>
            <a:pPr lvl="1" algn="just">
              <a:lnSpc>
                <a:spcPct val="150000"/>
              </a:lnSpc>
            </a:pPr>
            <a:r>
              <a:rPr lang="tr-TR" sz="26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Tarafsız olabilme</a:t>
            </a:r>
            <a:r>
              <a:rPr lang="tr-TR" sz="2600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sz="2600" u="none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26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Empati kurabilme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yeteneğine sahip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  <a:endParaRPr lang="tr-TR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9899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lvl="1" algn="just">
              <a:lnSpc>
                <a:spcPct val="150000"/>
              </a:lnSpc>
            </a:pP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Soğukkanlı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olabilmek, 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Ayrıntıları görebilmek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tr-TR" u="none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Gerektiğinde mesaisini uzatmak</a:t>
            </a: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Mizah duygusu, </a:t>
            </a: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Yaratıcılık ve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esneklik, 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anda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 çok sorunla uğraşabilmek ve </a:t>
            </a:r>
            <a:endParaRPr lang="tr-TR" u="none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 çözme yeteneği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bireysel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beceriler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özelliklerdir.</a:t>
            </a:r>
            <a:endParaRPr lang="tr-TR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4193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 bir halkla ilişkiler uzmanı olmak ise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ancak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özellikler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sözlü, sözsüz, yazılı ve kitle iletişim alanındaki kurumsal bilginin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birbirini beslemesiyle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olanaklıdır.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160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son araştırmalara göre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ABD’de en büyük 1500 kuruluşun %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85’ininde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 vardır. 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1983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IABC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(Uluslararası İşletme İletişimi Birliği) tarafından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bir diğer araştırmaya göre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ise;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üyelerinin yaklaşık %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50’si işletmelerde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10’u da kâr amacı gütmeyen kuruluşlarda görev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1971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u="none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Bernays’a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 uzmanı 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 sahası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32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Kitabı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gazeteler,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dergiler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yayınlanan makaleler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sokaklardaki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billboardlar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kalabalık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ortamlarda konuşulanlar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tiyatrolarda dile getirilenlerden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oluşan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200" u="none" dirty="0" smtClean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öğrencidir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780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4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3.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Faaliyetleri</a:t>
            </a:r>
            <a:endParaRPr lang="tr-TR" sz="2400" u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faaliyetlerinin planlanıp uygulanmasındaki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aşama"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yapılacak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çalışmaların hangi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ya da kimler tarafından yürütüleceğinin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belirlenmesidir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Ayrıca tüm halkla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faaliyetlerinin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kampanya planı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şeklinde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uygulanması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örgütlenmesi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gerekmektedir.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432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Çünkü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günümüzün rekabetçi ortamında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kuruluşlar bir taraftan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değişen çevre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koşullarından etkilenirken diğer taraftan da çevreyi olabildiğince etkilemek için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 yönlü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iletişimi sağlayacak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ilişkilere ihtiyaçları vardır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İşletme     Hİ Etkileşimi    Çevre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Dirsek Bağlayıcısı 5"/>
          <p:cNvCxnSpPr/>
          <p:nvPr/>
        </p:nvCxnSpPr>
        <p:spPr>
          <a:xfrm flipV="1">
            <a:off x="2743200" y="3997842"/>
            <a:ext cx="2169042" cy="10632"/>
          </a:xfrm>
          <a:prstGeom prst="bentConnector3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424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ister kamu ve isterse özel kuruluşlar olsun birçok kuruluş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faaliyetlerini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planlamak için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kendi bünyelerinde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"halkla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birimleri" oluşturmakta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"ajanslardan"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satın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06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üst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yönetime doğrudan bağlı olarak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dürüstlük ve doğruluk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ilkesi </a:t>
            </a:r>
            <a:r>
              <a:rPr lang="tr-TR" u="none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u="none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1981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28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4.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Birimleri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işletmelerde 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7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Finans, </a:t>
            </a:r>
          </a:p>
          <a:p>
            <a:pPr lvl="1" algn="just">
              <a:lnSpc>
                <a:spcPct val="17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Personel, </a:t>
            </a:r>
          </a:p>
          <a:p>
            <a:pPr lvl="1" algn="just">
              <a:lnSpc>
                <a:spcPct val="17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Araştırma-Geliştirme, </a:t>
            </a:r>
          </a:p>
          <a:p>
            <a:pPr lvl="1" algn="just">
              <a:lnSpc>
                <a:spcPct val="170000"/>
              </a:lnSpc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7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Üretim, </a:t>
            </a:r>
          </a:p>
          <a:p>
            <a:pPr lvl="1" algn="just">
              <a:lnSpc>
                <a:spcPct val="170000"/>
              </a:lnSpc>
            </a:pP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 fonksiyonları arasında yer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almaktadır.</a:t>
            </a:r>
            <a:endParaRPr lang="tr-TR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017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5000" lnSpcReduction="20000"/>
          </a:bodyPr>
          <a:lstStyle/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38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Bir kuruluşun kendi </a:t>
            </a:r>
            <a:r>
              <a:rPr lang="tr-TR" sz="3800" u="none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bünyesinde halkla ilişkiler birimi oluşturmasında </a:t>
            </a:r>
            <a:r>
              <a:rPr lang="tr-TR" sz="3800" u="none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 algn="just">
              <a:lnSpc>
                <a:spcPct val="170000"/>
              </a:lnSpc>
            </a:pP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 gösterdiği sektörün yapısı, </a:t>
            </a:r>
          </a:p>
          <a:p>
            <a:pPr lvl="1" algn="just">
              <a:lnSpc>
                <a:spcPct val="170000"/>
              </a:lnSpc>
            </a:pP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Yönetimin halkla ilişkilere verdiği önem</a:t>
            </a:r>
          </a:p>
          <a:p>
            <a:pPr lvl="1" algn="just">
              <a:lnSpc>
                <a:spcPct val="170000"/>
              </a:lnSpc>
            </a:pP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Kuruluşun büyüklüğü, </a:t>
            </a:r>
          </a:p>
          <a:p>
            <a:pPr lvl="1" algn="just">
              <a:lnSpc>
                <a:spcPct val="170000"/>
              </a:lnSpc>
            </a:pPr>
            <a:r>
              <a:rPr lang="tr-TR" sz="3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Örgütsel 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yapısı, </a:t>
            </a:r>
          </a:p>
          <a:p>
            <a:pPr lvl="1" algn="just">
              <a:lnSpc>
                <a:spcPct val="170000"/>
              </a:lnSpc>
            </a:pPr>
            <a:r>
              <a:rPr lang="tr-TR" sz="3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Kuruluşun duyduğu halkla ilişkiler gereksinimi ve</a:t>
            </a:r>
            <a:endParaRPr lang="tr-TR" sz="3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70000"/>
              </a:lnSpc>
            </a:pPr>
            <a:r>
              <a:rPr lang="tr-TR" sz="3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</a:t>
            </a:r>
            <a:r>
              <a:rPr lang="tr-TR" sz="3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konumu </a:t>
            </a:r>
            <a:r>
              <a:rPr lang="tr-TR" sz="3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önemlidir.</a:t>
            </a:r>
            <a:endParaRPr lang="tr-TR" sz="3800" b="1" u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8008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birimlerinin yapılanmaları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kurumdan kuruma göre </a:t>
            </a:r>
            <a:r>
              <a:rPr lang="tr-TR" sz="3200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farklılık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gösterebilir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kişiden oluşabileceği gibi çok sayıda birimin olduğu</a:t>
            </a:r>
            <a:r>
              <a:rPr lang="tr-TR" sz="3200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birimleri de hizmet vermektedir.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817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biriminin </a:t>
            </a:r>
            <a:endParaRPr lang="tr-TR" u="none" dirty="0" smtClean="0">
              <a:solidFill>
                <a:schemeClr val="accent1">
                  <a:lumMod val="20000"/>
                  <a:lumOff val="8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</a:t>
            </a:r>
          </a:p>
          <a:p>
            <a:pPr lvl="1" algn="just">
              <a:lnSpc>
                <a:spcPct val="150000"/>
              </a:lnSpc>
            </a:pPr>
            <a:r>
              <a:rPr lang="tr-TR" sz="3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Boyutu ve</a:t>
            </a:r>
            <a:endParaRPr lang="tr-TR" sz="3000" u="none" dirty="0" smtClean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</a:pPr>
            <a:r>
              <a:rPr lang="tr-TR" sz="3000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Rolü bir </a:t>
            </a:r>
            <a:r>
              <a:rPr lang="tr-TR" sz="3000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organizasyondan diğerine değişir.</a:t>
            </a:r>
            <a:r>
              <a:rPr lang="tr-TR" sz="30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0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 olan </a:t>
            </a:r>
            <a:r>
              <a:rPr lang="tr-TR" u="none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saptama,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 yerlerle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kurma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vb. durumlarda anında devreye girme imkanına sahip olması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hızlı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güvenilir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maliyetle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üretilmesi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106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halkla ilişkiler birimleri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beklentileri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eğilimleri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tepkilerini belirleme, araştırma, ölçme ve değerlendirme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yaparak yeni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 ve taktiklerin belirlenmesinde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danışmanlık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rolü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oynamaktadır.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İşletme              Hedef kitle            Araştırma, Ölçme ve Değerleme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Yeni politika ve taktikler</a:t>
            </a:r>
            <a:endParaRPr lang="tr-TR" sz="2800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ağ Ok 2"/>
          <p:cNvSpPr/>
          <p:nvPr/>
        </p:nvSpPr>
        <p:spPr>
          <a:xfrm>
            <a:off x="1541721" y="3987209"/>
            <a:ext cx="818707" cy="159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Sağ Ok 4"/>
          <p:cNvSpPr/>
          <p:nvPr/>
        </p:nvSpPr>
        <p:spPr>
          <a:xfrm>
            <a:off x="4267207" y="3969481"/>
            <a:ext cx="818707" cy="1594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Aşağı Ok 3"/>
          <p:cNvSpPr/>
          <p:nvPr/>
        </p:nvSpPr>
        <p:spPr>
          <a:xfrm>
            <a:off x="7240772" y="4221126"/>
            <a:ext cx="797442" cy="3615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666555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ve iletişim psikolojisi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vb.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alanlarda bilgi sahibi olmalı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bu bilgileri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uygulamaya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dökebilecek yeterlilikte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endParaRPr lang="tr-TR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Liderlik, kalite, motivasyon, müşteri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memnuniyeti kavramları ve yeni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teknolojileri ile daima iç içe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durumundadır.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170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birimleri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fonksiyonel olarak örgütlendiğinde diğer işletme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fonksiyonları ile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eşit yetki ve sorumluluğa sahiptir.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yapıda halkla ilişkiler birimi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an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istediği bilgiye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ulaşması gerekir, aksi halde faaliyetlerin planlanmasında çeşitli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sorunlar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oluşabilir.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2621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İlişkilerin kurumlar içerisinde yapılanması dikkate alındığında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eğitiminin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uzmanının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nitelikleri tartışılmaz hale gelir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Çünkü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bir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Müdür Yardımcısı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iletişimden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sorumlu olmakta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CEO’ya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bağlı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görevlerini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getirmektedirler.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7705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bağlamda dikkat edilmesi gereken asıl konu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fonksiyon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bazlı olarak örgütlendiğinde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yöneticisinin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tepe yönetimine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yakınlığı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yöneticilerle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eşit olan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yetki ve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sorumlulukları,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bilgiye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kısa sürede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 yeteneğidir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826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yıllarda giderek yaygınlaşan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 ve anlayış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ilişkilerin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alandaki etkililiğini göstermesi bakımından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önem taşımaktadır.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şema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 bazlı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ideal iletişim şemasını </a:t>
            </a:r>
            <a:r>
              <a:rPr lang="tr-TR" u="none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yansıtmaktadır.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22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u="none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T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20" y="282222"/>
            <a:ext cx="9591840" cy="51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5737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1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kategorileri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değildir?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İşbirliği 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Yakınlık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6252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 İnsanlık tarihi kadar eski olan halkla ilişkilerin ilk modern uygulama örnekleri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ülkede ortaya çıkmıştır?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Hollanda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Fransa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 İtalya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İngiltere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none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e.ABD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423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ilişkilerin bir meslek olarak kendini kabul ettirmesi, halkla ilişkiler adını alması, eğitim kurumlarında ders olarak okutulmaya başlanması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yılda olmuştur?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a.1900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b.1895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c.1910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d.1915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e.1920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1745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danışmanlığı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mesleğini kim ortaya atmıştır?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Freud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Edward </a:t>
            </a:r>
            <a:r>
              <a:rPr lang="tr-TR" b="0" u="none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Edward </a:t>
            </a:r>
            <a:r>
              <a:rPr lang="tr-TR" u="none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</a:t>
            </a:r>
            <a:r>
              <a:rPr lang="tr-TR" b="0" u="none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İvy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053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5. Türkiye’de ilk halkla ilişkiler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 ne zaman başlamıştır?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a.1961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b.1960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c.1962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d.1963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e.1965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915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6. Türkiye’de ilk halkla ilişkiler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ajansı hangi yılda kurulmuştur?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a.1971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b.1972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c.1973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d.1970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e.1975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3434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7. Edward </a:t>
            </a:r>
            <a:r>
              <a:rPr lang="tr-TR" u="none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Bernays’ın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"Hedef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kitlelerin düşüncelerini, görüşlerini, davranışını anlamalı ve bunlardan müşterisini haberdar etmeli, aynı biçimde müşterisinin de düşüncelerini, benimsediği ilkeleri, halkın anlamasını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sağlamalı" diyerek bahsettiği kimdir?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</a:t>
            </a:r>
            <a:r>
              <a:rPr lang="tr-TR" sz="2800" u="none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Ceo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İletişim şefi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 Halkla ilişkiler çalışanı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halkla ilişkiler danışmanı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 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1341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8.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alanında çalışacak olan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 aşağıdakilerden hangisinde yanlış verilmiştir</a:t>
            </a:r>
            <a:r>
              <a:rPr lang="tr-TR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Tarafsız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olabilme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Yorum yapma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Eleştiri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 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Sağduyu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genişliği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59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Kuruluşların halkla ilişkiler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 danışmanlık rolü aşağıdaki şıklardan hangisinde yanlış verilmiştir?</a:t>
            </a:r>
            <a:endParaRPr lang="tr-TR" b="0" u="none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Ölçme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Beklentiler 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Tepkiler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endParaRPr lang="tr-TR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 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773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"Müşteri </a:t>
            </a:r>
            <a:r>
              <a:rPr lang="tr-TR" u="none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memnuniyeti, motivasyon, liderlik, kalite kavramları ve yeni iletişim teknolojileri ile daima iç içe olmak durumundadır</a:t>
            </a:r>
            <a:r>
              <a:rPr lang="tr-TR" u="none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." Cümlesi işletmede hangi bölümü yansıtır</a:t>
            </a:r>
            <a:r>
              <a:rPr lang="tr-TR" b="0" u="none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Pazarlama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Finansman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birimleri </a:t>
            </a:r>
            <a:endParaRPr lang="tr-TR" sz="2800" u="none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Muhasebe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u="none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u="none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889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4362</TotalTime>
  <Words>1452</Words>
  <Application>Microsoft Office PowerPoint</Application>
  <PresentationFormat>Özel</PresentationFormat>
  <Paragraphs>351</Paragraphs>
  <Slides>41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31</vt:i4>
      </vt:variant>
      <vt:variant>
        <vt:lpstr>Slayt Başlıkları</vt:lpstr>
      </vt:variant>
      <vt:variant>
        <vt:i4>41</vt:i4>
      </vt:variant>
    </vt:vector>
  </HeadingPairs>
  <TitlesOfParts>
    <vt:vector size="72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Slayt 1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Slayt 39</vt:lpstr>
      <vt:lpstr>Slayt 40</vt:lpstr>
      <vt:lpstr>Slayt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>erhan çitil</dc:creator>
  <dc:description/>
  <cp:lastModifiedBy>Lenovo</cp:lastModifiedBy>
  <cp:revision>303</cp:revision>
  <dcterms:created xsi:type="dcterms:W3CDTF">2024-02-24T12:41:21Z</dcterms:created>
  <dcterms:modified xsi:type="dcterms:W3CDTF">2025-10-16T08:38:51Z</dcterms:modified>
  <dc:language>tr-TR</dc:language>
</cp:coreProperties>
</file>